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3" r:id="rId4"/>
    <p:sldId id="261" r:id="rId5"/>
    <p:sldId id="262" r:id="rId6"/>
    <p:sldId id="264" r:id="rId7"/>
    <p:sldId id="265" r:id="rId8"/>
    <p:sldId id="258" r:id="rId9"/>
    <p:sldId id="259" r:id="rId10"/>
    <p:sldId id="266" r:id="rId11"/>
    <p:sldId id="267" r:id="rId12"/>
    <p:sldId id="270" r:id="rId13"/>
    <p:sldId id="271" r:id="rId14"/>
    <p:sldId id="269" r:id="rId15"/>
    <p:sldId id="268" r:id="rId16"/>
    <p:sldId id="274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4660"/>
  </p:normalViewPr>
  <p:slideViewPr>
    <p:cSldViewPr snapToGrid="0">
      <p:cViewPr varScale="1">
        <p:scale>
          <a:sx n="70" d="100"/>
          <a:sy n="70" d="100"/>
        </p:scale>
        <p:origin x="5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588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7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303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81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616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07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60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39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597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749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376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B29D6-6AF5-4B6D-90D5-9F8EC4B9AD1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4EAF8-81D9-41AC-8A5C-B052D1983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546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7CDBC-13F8-8D71-115E-70ADC485F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09476"/>
            <a:ext cx="9144000" cy="1715436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rgbClr val="FFFFFF"/>
                </a:solidFill>
              </a:rPr>
              <a:t>Let's talk about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568BA0-389C-6403-4645-BBA99528A3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7440" y="6054643"/>
            <a:ext cx="3312160" cy="636116"/>
          </a:xfrm>
        </p:spPr>
        <p:txBody>
          <a:bodyPr>
            <a:normAutofit/>
          </a:bodyPr>
          <a:lstStyle/>
          <a:p>
            <a:pPr algn="r"/>
            <a:r>
              <a:rPr lang="de-DE" sz="3600" dirty="0">
                <a:solidFill>
                  <a:srgbClr val="FFFFFF"/>
                </a:solidFill>
              </a:rPr>
              <a:t>Fernanda Duhne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19D849-9E9F-6A01-99F4-53EF08E27BB5}"/>
              </a:ext>
            </a:extLst>
          </p:cNvPr>
          <p:cNvSpPr txBox="1"/>
          <p:nvPr/>
        </p:nvSpPr>
        <p:spPr>
          <a:xfrm>
            <a:off x="568452" y="2929407"/>
            <a:ext cx="11055096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500" b="1" dirty="0">
                <a:solidFill>
                  <a:srgbClr val="FFFFFF"/>
                </a:solidFill>
              </a:rPr>
              <a:t>UNEMPLOYMENT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36634860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B7C7A9-DD48-A5C7-B0F3-61D4153B1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Grant distribution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24DFF3CA-7833-9BE1-E84F-AD17AE40FB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027591"/>
              </p:ext>
            </p:extLst>
          </p:nvPr>
        </p:nvGraphicFramePr>
        <p:xfrm>
          <a:off x="838200" y="2283387"/>
          <a:ext cx="10515601" cy="3838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5480">
                  <a:extLst>
                    <a:ext uri="{9D8B030D-6E8A-4147-A177-3AD203B41FA5}">
                      <a16:colId xmlns:a16="http://schemas.microsoft.com/office/drawing/2014/main" val="1433768888"/>
                    </a:ext>
                  </a:extLst>
                </a:gridCol>
                <a:gridCol w="2906707">
                  <a:extLst>
                    <a:ext uri="{9D8B030D-6E8A-4147-A177-3AD203B41FA5}">
                      <a16:colId xmlns:a16="http://schemas.microsoft.com/office/drawing/2014/main" val="2645399758"/>
                    </a:ext>
                  </a:extLst>
                </a:gridCol>
                <a:gridCol w="2906707">
                  <a:extLst>
                    <a:ext uri="{9D8B030D-6E8A-4147-A177-3AD203B41FA5}">
                      <a16:colId xmlns:a16="http://schemas.microsoft.com/office/drawing/2014/main" val="2885962972"/>
                    </a:ext>
                  </a:extLst>
                </a:gridCol>
                <a:gridCol w="2906707">
                  <a:extLst>
                    <a:ext uri="{9D8B030D-6E8A-4147-A177-3AD203B41FA5}">
                      <a16:colId xmlns:a16="http://schemas.microsoft.com/office/drawing/2014/main" val="2056574067"/>
                    </a:ext>
                  </a:extLst>
                </a:gridCol>
              </a:tblGrid>
              <a:tr h="426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dirty="0">
                          <a:effectLst/>
                        </a:rPr>
                        <a:t>Year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dirty="0">
                          <a:effectLst/>
                        </a:rPr>
                        <a:t>Work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dirty="0">
                          <a:effectLst/>
                        </a:rPr>
                        <a:t>Education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noProof="0" dirty="0"/>
                        <a:t>Equality</a:t>
                      </a:r>
                    </a:p>
                  </a:txBody>
                  <a:tcPr marL="96926" marR="96926" marT="48463" marB="48463"/>
                </a:tc>
                <a:extLst>
                  <a:ext uri="{0D108BD9-81ED-4DB2-BD59-A6C34878D82A}">
                    <a16:rowId xmlns:a16="http://schemas.microsoft.com/office/drawing/2014/main" val="928943601"/>
                  </a:ext>
                </a:extLst>
              </a:tr>
              <a:tr h="426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dirty="0">
                          <a:effectLst/>
                        </a:rPr>
                        <a:t>2014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83.482.071,00 €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25.998.681,00 €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20.000,00 € 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210349065"/>
                  </a:ext>
                </a:extLst>
              </a:tr>
              <a:tr h="426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dirty="0">
                          <a:effectLst/>
                        </a:rPr>
                        <a:t>2015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68.834.801,00 €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32.812.083,00 €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16.503,00 € 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37637264"/>
                  </a:ext>
                </a:extLst>
              </a:tr>
              <a:tr h="426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dirty="0">
                          <a:effectLst/>
                        </a:rPr>
                        <a:t>2016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63.956.079,00 €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37.572.765,00 €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10.031,00 € 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291886007"/>
                  </a:ext>
                </a:extLst>
              </a:tr>
              <a:tr h="426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dirty="0">
                          <a:effectLst/>
                        </a:rPr>
                        <a:t>2017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98.521.097,00 €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80.768.795,00 €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57.911.693,00 € 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24983537"/>
                  </a:ext>
                </a:extLst>
              </a:tr>
              <a:tr h="426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dirty="0">
                          <a:effectLst/>
                        </a:rPr>
                        <a:t>2018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386.267.417,00 €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94.117.552,00 €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46.430.695,00 € 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192178256"/>
                  </a:ext>
                </a:extLst>
              </a:tr>
              <a:tr h="426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dirty="0">
                          <a:effectLst/>
                        </a:rPr>
                        <a:t>2019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241.366.750,00 €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56.030.853,00 €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36.705.550,00 € 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926840"/>
                  </a:ext>
                </a:extLst>
              </a:tr>
              <a:tr h="426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dirty="0">
                          <a:effectLst/>
                        </a:rPr>
                        <a:t>2020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452.273.412,00 €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88.646.992,00 €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39.960.219,00 € 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95644434"/>
                  </a:ext>
                </a:extLst>
              </a:tr>
              <a:tr h="426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dirty="0">
                          <a:effectLst/>
                        </a:rPr>
                        <a:t>2021</a:t>
                      </a:r>
                    </a:p>
                  </a:txBody>
                  <a:tcPr marL="96926" marR="96926" marT="48463" marB="48463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452.271.489,00 €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121.972.561,00 €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44.359.684,00 € 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52345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1030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E416FE-7064-B434-EBF0-33CD1818D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384" y="184805"/>
            <a:ext cx="10048416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Grant distribution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92B126-AA62-391C-FFE3-4214F3F96E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6" t="6347" r="32113" b="5549"/>
          <a:stretch/>
        </p:blipFill>
        <p:spPr>
          <a:xfrm>
            <a:off x="9335812" y="1690688"/>
            <a:ext cx="2052468" cy="1505883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31BBF4FF-406A-F45A-C6E2-1DCFD9F53A63}"/>
              </a:ext>
            </a:extLst>
          </p:cNvPr>
          <p:cNvGrpSpPr/>
          <p:nvPr/>
        </p:nvGrpSpPr>
        <p:grpSpPr>
          <a:xfrm>
            <a:off x="1305384" y="1573422"/>
            <a:ext cx="8189164" cy="5137873"/>
            <a:chOff x="1357110" y="1690688"/>
            <a:chExt cx="7053238" cy="444522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FE32332-CA56-7771-D4AB-77736B2A9B4B}"/>
                </a:ext>
              </a:extLst>
            </p:cNvPr>
            <p:cNvGrpSpPr/>
            <p:nvPr/>
          </p:nvGrpSpPr>
          <p:grpSpPr>
            <a:xfrm>
              <a:off x="1357110" y="1690688"/>
              <a:ext cx="7053238" cy="4445228"/>
              <a:chOff x="1323243" y="1475893"/>
              <a:chExt cx="7053238" cy="4445228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59E1B01-F75F-9618-DB91-53957146B2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3243" y="1475893"/>
                <a:ext cx="6388428" cy="4445228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BDDEFD83-C010-DE1F-1C8D-7D5524C5E5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90585" b="4980"/>
              <a:stretch/>
            </p:blipFill>
            <p:spPr>
              <a:xfrm>
                <a:off x="1988053" y="5537200"/>
                <a:ext cx="6388428" cy="197140"/>
              </a:xfrm>
              <a:prstGeom prst="rect">
                <a:avLst/>
              </a:prstGeom>
            </p:spPr>
          </p:pic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43D9454-EEEB-EBB8-E258-0B3F7FDB58A4}"/>
                  </a:ext>
                </a:extLst>
              </p:cNvPr>
              <p:cNvSpPr/>
              <p:nvPr/>
            </p:nvSpPr>
            <p:spPr>
              <a:xfrm>
                <a:off x="7711671" y="5418667"/>
                <a:ext cx="467129" cy="4318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D4A7C04-3796-A19A-8F75-2515FD671FCF}"/>
                  </a:ext>
                </a:extLst>
              </p:cNvPr>
              <p:cNvSpPr/>
              <p:nvPr/>
            </p:nvSpPr>
            <p:spPr>
              <a:xfrm>
                <a:off x="1581804" y="5489321"/>
                <a:ext cx="467129" cy="4318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59DB07C-D42E-8B6E-C673-9A0272DCE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3331" y="3598183"/>
              <a:ext cx="787440" cy="2349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1273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ACF0143-6744-8D67-6B7A-6CEB0ADC9770}"/>
              </a:ext>
            </a:extLst>
          </p:cNvPr>
          <p:cNvGrpSpPr/>
          <p:nvPr/>
        </p:nvGrpSpPr>
        <p:grpSpPr>
          <a:xfrm>
            <a:off x="2429120" y="1086624"/>
            <a:ext cx="7333760" cy="5567789"/>
            <a:chOff x="2907520" y="980440"/>
            <a:chExt cx="7013213" cy="522742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5B156C7-1090-D267-358B-D836F9D78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07520" y="1117601"/>
              <a:ext cx="6815132" cy="5090268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2FFEA2D-8799-75D2-78EA-30BD197FD06E}"/>
                </a:ext>
              </a:extLst>
            </p:cNvPr>
            <p:cNvSpPr/>
            <p:nvPr/>
          </p:nvSpPr>
          <p:spPr>
            <a:xfrm>
              <a:off x="8752333" y="980440"/>
              <a:ext cx="1168400" cy="48971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33E265F-4184-23AB-C263-C0CB6720A632}"/>
                </a:ext>
              </a:extLst>
            </p:cNvPr>
            <p:cNvSpPr/>
            <p:nvPr/>
          </p:nvSpPr>
          <p:spPr>
            <a:xfrm>
              <a:off x="8670037" y="1261424"/>
              <a:ext cx="164592" cy="1525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3FECC0C-35DC-D076-F4D2-1F0CAB138895}"/>
                </a:ext>
              </a:extLst>
            </p:cNvPr>
            <p:cNvSpPr/>
            <p:nvPr/>
          </p:nvSpPr>
          <p:spPr>
            <a:xfrm>
              <a:off x="8615384" y="1937698"/>
              <a:ext cx="164592" cy="1525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6BB391D-ADAF-3C03-B6A1-CCA156F8E69E}"/>
                </a:ext>
              </a:extLst>
            </p:cNvPr>
            <p:cNvSpPr/>
            <p:nvPr/>
          </p:nvSpPr>
          <p:spPr>
            <a:xfrm>
              <a:off x="8618559" y="2024271"/>
              <a:ext cx="164592" cy="1525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160AE0A-ABF4-DD72-4655-21E335FF6DDC}"/>
                </a:ext>
              </a:extLst>
            </p:cNvPr>
            <p:cNvSpPr/>
            <p:nvPr/>
          </p:nvSpPr>
          <p:spPr>
            <a:xfrm>
              <a:off x="8645144" y="2130951"/>
              <a:ext cx="164592" cy="1525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2E107A0-E5CE-6AE6-6E27-CB9CD51533AF}"/>
                </a:ext>
              </a:extLst>
            </p:cNvPr>
            <p:cNvSpPr/>
            <p:nvPr/>
          </p:nvSpPr>
          <p:spPr>
            <a:xfrm>
              <a:off x="8645144" y="2237631"/>
              <a:ext cx="164592" cy="1525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11A2F59-EFD9-F05C-8110-8EA332B70AAA}"/>
                </a:ext>
              </a:extLst>
            </p:cNvPr>
            <p:cNvSpPr/>
            <p:nvPr/>
          </p:nvSpPr>
          <p:spPr>
            <a:xfrm>
              <a:off x="8681043" y="2374736"/>
              <a:ext cx="164592" cy="1525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4C096BC-9DA1-D483-C5F0-FC6798451B4C}"/>
                </a:ext>
              </a:extLst>
            </p:cNvPr>
            <p:cNvSpPr/>
            <p:nvPr/>
          </p:nvSpPr>
          <p:spPr>
            <a:xfrm>
              <a:off x="8700855" y="2530365"/>
              <a:ext cx="164592" cy="1525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5F36A696-9099-F336-5E3E-BDA321163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5018" y="1086624"/>
            <a:ext cx="2103252" cy="13482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32CB92-823D-72AF-1258-5931BA4CE866}"/>
              </a:ext>
            </a:extLst>
          </p:cNvPr>
          <p:cNvSpPr txBox="1"/>
          <p:nvPr/>
        </p:nvSpPr>
        <p:spPr>
          <a:xfrm>
            <a:off x="162559" y="346925"/>
            <a:ext cx="10322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err="1"/>
              <a:t>Relationship</a:t>
            </a:r>
            <a:r>
              <a:rPr lang="de-DE" sz="3600" dirty="0"/>
              <a:t> </a:t>
            </a:r>
            <a:r>
              <a:rPr lang="de-DE" sz="3600" dirty="0" err="1"/>
              <a:t>between</a:t>
            </a:r>
            <a:r>
              <a:rPr lang="de-DE" sz="3600" dirty="0"/>
              <a:t> </a:t>
            </a:r>
            <a:r>
              <a:rPr lang="de-DE" sz="3600" dirty="0" err="1"/>
              <a:t>unemployment</a:t>
            </a:r>
            <a:r>
              <a:rPr lang="de-DE" sz="3600" dirty="0"/>
              <a:t> and </a:t>
            </a:r>
            <a:r>
              <a:rPr lang="en-US" sz="3600" dirty="0">
                <a:latin typeface="+mn-lt"/>
              </a:rPr>
              <a:t>subsidies</a:t>
            </a:r>
            <a:r>
              <a:rPr lang="de-DE" sz="3600" dirty="0"/>
              <a:t> </a:t>
            </a:r>
            <a:endParaRPr lang="en-US" sz="36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E0CAE24-64BD-45D2-9D64-F8425A62E8D3}"/>
              </a:ext>
            </a:extLst>
          </p:cNvPr>
          <p:cNvCxnSpPr>
            <a:cxnSpLocks/>
            <a:endCxn id="8" idx="0"/>
          </p:cNvCxnSpPr>
          <p:nvPr/>
        </p:nvCxnSpPr>
        <p:spPr>
          <a:xfrm flipV="1">
            <a:off x="5967984" y="1232716"/>
            <a:ext cx="24449" cy="51409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F12F3C-AEA4-A7D7-37D0-89BA8A4A7259}"/>
              </a:ext>
            </a:extLst>
          </p:cNvPr>
          <p:cNvCxnSpPr>
            <a:cxnSpLocks/>
          </p:cNvCxnSpPr>
          <p:nvPr/>
        </p:nvCxnSpPr>
        <p:spPr>
          <a:xfrm flipV="1">
            <a:off x="3534779" y="1238036"/>
            <a:ext cx="24449" cy="51409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80B7411-4D2A-C546-D8BC-6B661D74252B}"/>
              </a:ext>
            </a:extLst>
          </p:cNvPr>
          <p:cNvCxnSpPr>
            <a:cxnSpLocks/>
          </p:cNvCxnSpPr>
          <p:nvPr/>
        </p:nvCxnSpPr>
        <p:spPr>
          <a:xfrm flipV="1">
            <a:off x="6814427" y="1232715"/>
            <a:ext cx="24449" cy="51409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3242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4EB3E8-BC54-A1A4-BA8D-9C1CF0BA7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408" y="1075968"/>
            <a:ext cx="7048617" cy="50564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AD5F3B-D3F9-D775-69BC-2A0A23F48E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b="5861"/>
          <a:stretch/>
        </p:blipFill>
        <p:spPr>
          <a:xfrm rot="10800000" flipH="1" flipV="1">
            <a:off x="2127704" y="933650"/>
            <a:ext cx="7237675" cy="48483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B1D468-1744-82DB-49AC-7F380BAE70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5018" y="944384"/>
            <a:ext cx="2103252" cy="13482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03351E-3F94-6F83-0155-964C09290367}"/>
              </a:ext>
            </a:extLst>
          </p:cNvPr>
          <p:cNvSpPr txBox="1"/>
          <p:nvPr/>
        </p:nvSpPr>
        <p:spPr>
          <a:xfrm>
            <a:off x="345439" y="287318"/>
            <a:ext cx="10322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err="1"/>
              <a:t>Relationship</a:t>
            </a:r>
            <a:r>
              <a:rPr lang="de-DE" sz="3600" dirty="0"/>
              <a:t> </a:t>
            </a:r>
            <a:r>
              <a:rPr lang="de-DE" sz="3600" dirty="0" err="1"/>
              <a:t>between</a:t>
            </a:r>
            <a:r>
              <a:rPr lang="de-DE" sz="3600" dirty="0"/>
              <a:t> </a:t>
            </a:r>
            <a:r>
              <a:rPr lang="de-DE" sz="3600" dirty="0" err="1"/>
              <a:t>unemployment</a:t>
            </a:r>
            <a:r>
              <a:rPr lang="de-DE" sz="3600" dirty="0"/>
              <a:t> and </a:t>
            </a:r>
            <a:r>
              <a:rPr lang="en-US" sz="3600" dirty="0">
                <a:latin typeface="+mn-lt"/>
              </a:rPr>
              <a:t>subsidies</a:t>
            </a:r>
            <a:r>
              <a:rPr lang="de-DE" sz="3600" dirty="0"/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9589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A5735D2B-4B36-E743-F529-261AAB48D3F2}"/>
              </a:ext>
            </a:extLst>
          </p:cNvPr>
          <p:cNvGrpSpPr/>
          <p:nvPr/>
        </p:nvGrpSpPr>
        <p:grpSpPr>
          <a:xfrm>
            <a:off x="1805306" y="1512771"/>
            <a:ext cx="7762258" cy="5198777"/>
            <a:chOff x="1886586" y="933651"/>
            <a:chExt cx="7762258" cy="5198777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D9055B5-677B-EFBB-A54B-EFD0DD9EC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86586" y="1075968"/>
              <a:ext cx="7283439" cy="505646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3B00BA2-E0E4-B060-5E12-50D16C1AB6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30000"/>
            </a:blip>
            <a:srcRect b="5861"/>
            <a:stretch/>
          </p:blipFill>
          <p:spPr>
            <a:xfrm flipV="1">
              <a:off x="2170049" y="933651"/>
              <a:ext cx="7478795" cy="4848381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4B813BC1-7BAA-C6F8-FFF5-7843A383A8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3738" y="1523504"/>
            <a:ext cx="2103252" cy="1348239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622F791-AC28-9926-8A9B-FFC80534D8BF}"/>
              </a:ext>
            </a:extLst>
          </p:cNvPr>
          <p:cNvCxnSpPr>
            <a:cxnSpLocks/>
          </p:cNvCxnSpPr>
          <p:nvPr/>
        </p:nvCxnSpPr>
        <p:spPr>
          <a:xfrm flipV="1">
            <a:off x="6224297" y="1075234"/>
            <a:ext cx="24449" cy="514095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9A82C1B-E7AB-055A-A67B-A67487220F29}"/>
              </a:ext>
            </a:extLst>
          </p:cNvPr>
          <p:cNvCxnSpPr>
            <a:cxnSpLocks/>
          </p:cNvCxnSpPr>
          <p:nvPr/>
        </p:nvCxnSpPr>
        <p:spPr>
          <a:xfrm flipV="1">
            <a:off x="2962319" y="1075235"/>
            <a:ext cx="24449" cy="514095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3ACCD1E-4234-7427-66EB-9C932F574F5F}"/>
              </a:ext>
            </a:extLst>
          </p:cNvPr>
          <p:cNvCxnSpPr>
            <a:cxnSpLocks/>
          </p:cNvCxnSpPr>
          <p:nvPr/>
        </p:nvCxnSpPr>
        <p:spPr>
          <a:xfrm flipV="1">
            <a:off x="7117195" y="1075235"/>
            <a:ext cx="24449" cy="514095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E1520C5-5FA5-5A8F-3E9C-40D2DA174DEA}"/>
              </a:ext>
            </a:extLst>
          </p:cNvPr>
          <p:cNvCxnSpPr>
            <a:cxnSpLocks/>
          </p:cNvCxnSpPr>
          <p:nvPr/>
        </p:nvCxnSpPr>
        <p:spPr>
          <a:xfrm flipV="1">
            <a:off x="5447025" y="1075233"/>
            <a:ext cx="24449" cy="514095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ED70F68-53A0-8447-115C-BB0A8E5A2182}"/>
              </a:ext>
            </a:extLst>
          </p:cNvPr>
          <p:cNvSpPr txBox="1"/>
          <p:nvPr/>
        </p:nvSpPr>
        <p:spPr>
          <a:xfrm>
            <a:off x="345439" y="287318"/>
            <a:ext cx="10322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err="1"/>
              <a:t>Relationship</a:t>
            </a:r>
            <a:r>
              <a:rPr lang="de-DE" sz="3600" dirty="0"/>
              <a:t> </a:t>
            </a:r>
            <a:r>
              <a:rPr lang="de-DE" sz="3600" dirty="0" err="1"/>
              <a:t>between</a:t>
            </a:r>
            <a:r>
              <a:rPr lang="de-DE" sz="3600" dirty="0"/>
              <a:t> </a:t>
            </a:r>
            <a:r>
              <a:rPr lang="de-DE" sz="3600" dirty="0" err="1"/>
              <a:t>unemployment</a:t>
            </a:r>
            <a:r>
              <a:rPr lang="de-DE" sz="3600" dirty="0"/>
              <a:t> and </a:t>
            </a:r>
            <a:r>
              <a:rPr lang="en-US" sz="3600" dirty="0">
                <a:latin typeface="+mn-lt"/>
              </a:rPr>
              <a:t>subsidies</a:t>
            </a:r>
            <a:r>
              <a:rPr lang="de-DE" sz="3600" dirty="0"/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05925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rlins offizielles Reiseportal - visitBerlin.de">
            <a:extLst>
              <a:ext uri="{FF2B5EF4-FFF2-40B4-BE49-F238E27FC236}">
                <a16:creationId xmlns:a16="http://schemas.microsoft.com/office/drawing/2014/main" id="{7A63EF7D-73E3-3327-06DB-1E02EC0C8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6" b="9729"/>
          <a:stretch/>
        </p:blipFill>
        <p:spPr bwMode="auto">
          <a:xfrm>
            <a:off x="-1" y="-30"/>
            <a:ext cx="12192000" cy="68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B0477C-FD5C-437F-E994-50F14DBCF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2407921"/>
            <a:ext cx="4666470" cy="29892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800" dirty="0">
                <a:latin typeface="+mn-lt"/>
              </a:rPr>
              <a:t>Do subsidies have an influence on unemployment in Berlin?</a:t>
            </a:r>
          </a:p>
        </p:txBody>
      </p:sp>
      <p:sp>
        <p:nvSpPr>
          <p:cNvPr id="9230" name="Freeform: Shape 9229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220" name="Picture 4" descr="How Money Changes the Way You Think and Feel">
            <a:extLst>
              <a:ext uri="{FF2B5EF4-FFF2-40B4-BE49-F238E27FC236}">
                <a16:creationId xmlns:a16="http://schemas.microsoft.com/office/drawing/2014/main" id="{59F2B601-CB53-1BFB-4498-DFA1723F99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9" r="17407"/>
          <a:stretch/>
        </p:blipFill>
        <p:spPr bwMode="auto">
          <a:xfrm>
            <a:off x="6021086" y="544804"/>
            <a:ext cx="6170914" cy="6313225"/>
          </a:xfrm>
          <a:custGeom>
            <a:avLst/>
            <a:gdLst/>
            <a:ahLst/>
            <a:cxnLst/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535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D1C9880-02AC-6B4E-EEB3-94F287E27532}"/>
              </a:ext>
            </a:extLst>
          </p:cNvPr>
          <p:cNvGrpSpPr/>
          <p:nvPr/>
        </p:nvGrpSpPr>
        <p:grpSpPr>
          <a:xfrm>
            <a:off x="1005191" y="1840815"/>
            <a:ext cx="11690702" cy="4128185"/>
            <a:chOff x="304151" y="1607135"/>
            <a:chExt cx="11690702" cy="412818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80C1A92-16DD-6B91-4EC1-2EB5ECBFCB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4151" y="1690688"/>
              <a:ext cx="11583697" cy="38909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8F9A733-B1A1-BDBE-AE2B-6AED12EA8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1000"/>
            </a:blip>
            <a:stretch>
              <a:fillRect/>
            </a:stretch>
          </p:blipFill>
          <p:spPr>
            <a:xfrm>
              <a:off x="567526" y="1607135"/>
              <a:ext cx="11106314" cy="343608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93F33AD-AD27-E4EB-645E-4F2AE8BFD06B}"/>
                </a:ext>
              </a:extLst>
            </p:cNvPr>
            <p:cNvSpPr/>
            <p:nvPr/>
          </p:nvSpPr>
          <p:spPr>
            <a:xfrm>
              <a:off x="10109200" y="1607135"/>
              <a:ext cx="1828015" cy="34830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7F9A3E4-BFA0-DB74-1056-B29519F72478}"/>
                </a:ext>
              </a:extLst>
            </p:cNvPr>
            <p:cNvSpPr/>
            <p:nvPr/>
          </p:nvSpPr>
          <p:spPr>
            <a:xfrm>
              <a:off x="10474961" y="4936491"/>
              <a:ext cx="1519892" cy="7988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22F2C395-371B-051B-285A-4DA5F3A5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83" t="9885" b="5798"/>
          <a:stretch/>
        </p:blipFill>
        <p:spPr>
          <a:xfrm>
            <a:off x="9428480" y="619760"/>
            <a:ext cx="2474016" cy="68262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46623D6-BC49-6FF4-3C90-03B79E5E59A9}"/>
              </a:ext>
            </a:extLst>
          </p:cNvPr>
          <p:cNvSpPr/>
          <p:nvPr/>
        </p:nvSpPr>
        <p:spPr>
          <a:xfrm>
            <a:off x="6796138" y="1840815"/>
            <a:ext cx="1362342" cy="3583139"/>
          </a:xfrm>
          <a:prstGeom prst="rect">
            <a:avLst/>
          </a:prstGeom>
          <a:solidFill>
            <a:srgbClr val="FFC000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89F6DC-923B-8EF3-ACD5-A72A9935AE86}"/>
              </a:ext>
            </a:extLst>
          </p:cNvPr>
          <p:cNvSpPr/>
          <p:nvPr/>
        </p:nvSpPr>
        <p:spPr>
          <a:xfrm>
            <a:off x="2742297" y="1840814"/>
            <a:ext cx="4053839" cy="3583139"/>
          </a:xfrm>
          <a:prstGeom prst="rect">
            <a:avLst/>
          </a:prstGeom>
          <a:solidFill>
            <a:srgbClr val="FFC000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2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8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65B642A-8760-4535-60F2-A3D457457E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8" name="Rectangle 308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080" name="Picture 8" descr="Grumpy Cat Not Amused Meme |  NEIN; IRGENDWIE NICHT | image tagged in memes,grumpy cat not amused,grumpy cat | made w/ Imgflip meme maker">
            <a:extLst>
              <a:ext uri="{FF2B5EF4-FFF2-40B4-BE49-F238E27FC236}">
                <a16:creationId xmlns:a16="http://schemas.microsoft.com/office/drawing/2014/main" id="{A2604639-8A59-FEF3-1DBE-D9F1C413FE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" b="3871"/>
          <a:stretch/>
        </p:blipFill>
        <p:spPr bwMode="auto">
          <a:xfrm>
            <a:off x="1057082" y="216685"/>
            <a:ext cx="10077835" cy="6424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6410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he German government and political system | Expatica">
            <a:extLst>
              <a:ext uri="{FF2B5EF4-FFF2-40B4-BE49-F238E27FC236}">
                <a16:creationId xmlns:a16="http://schemas.microsoft.com/office/drawing/2014/main" id="{687209B4-017F-553B-C24C-EE0B9E5701C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904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24 Stunden in Berlin: Die wichtigsten Sehenswürdigkeiten | visitBerlin.de">
            <a:extLst>
              <a:ext uri="{FF2B5EF4-FFF2-40B4-BE49-F238E27FC236}">
                <a16:creationId xmlns:a16="http://schemas.microsoft.com/office/drawing/2014/main" id="{E9C893A5-EA2A-B335-C5EE-50DF1F06A0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05" r="217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61920A-3310-C509-E165-35C76D72EC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5" y="2125044"/>
            <a:ext cx="10972790" cy="2900518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115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UNEMPLOYMENT BENEFITS</a:t>
            </a:r>
          </a:p>
        </p:txBody>
      </p:sp>
    </p:spTree>
    <p:extLst>
      <p:ext uri="{BB962C8B-B14F-4D97-AF65-F5344CB8AC3E}">
        <p14:creationId xmlns:p14="http://schemas.microsoft.com/office/powerpoint/2010/main" val="3967075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op 10 Things to Do in Mexico City">
            <a:extLst>
              <a:ext uri="{FF2B5EF4-FFF2-40B4-BE49-F238E27FC236}">
                <a16:creationId xmlns:a16="http://schemas.microsoft.com/office/drawing/2014/main" id="{F3D2A65A-0CC0-3FB7-454D-C141A221D3A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96" b="1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402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62B6F5D-69BD-4979-6195-D2E73CDBC1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Las causas de desempleo más comunes en México">
            <a:extLst>
              <a:ext uri="{FF2B5EF4-FFF2-40B4-BE49-F238E27FC236}">
                <a16:creationId xmlns:a16="http://schemas.microsoft.com/office/drawing/2014/main" id="{8B08368D-1F49-15DA-7B30-E53A61C5DD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17" r="35929" b="-1"/>
          <a:stretch/>
        </p:blipFill>
        <p:spPr bwMode="auto">
          <a:xfrm>
            <a:off x="20" y="10"/>
            <a:ext cx="406376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Working Through The Pandemic — palabra.">
            <a:extLst>
              <a:ext uri="{FF2B5EF4-FFF2-40B4-BE49-F238E27FC236}">
                <a16:creationId xmlns:a16="http://schemas.microsoft.com/office/drawing/2014/main" id="{3B7A72A6-3D5F-E34C-5233-CEBD740F7F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8" r="32929"/>
          <a:stretch/>
        </p:blipFill>
        <p:spPr bwMode="auto">
          <a:xfrm>
            <a:off x="4064424" y="10"/>
            <a:ext cx="406378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ard-working Mexicans upstage other OECD nations | Reuters">
            <a:extLst>
              <a:ext uri="{FF2B5EF4-FFF2-40B4-BE49-F238E27FC236}">
                <a16:creationId xmlns:a16="http://schemas.microsoft.com/office/drawing/2014/main" id="{1D82BFFF-F830-288F-EE3A-8FCF706AF5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00" r="27968" b="-1"/>
          <a:stretch/>
        </p:blipFill>
        <p:spPr bwMode="auto">
          <a:xfrm>
            <a:off x="8128212" y="10"/>
            <a:ext cx="406378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0576A65-ECD9-D6C8-D070-8170BD8978CE}"/>
              </a:ext>
            </a:extLst>
          </p:cNvPr>
          <p:cNvSpPr/>
          <p:nvPr/>
        </p:nvSpPr>
        <p:spPr>
          <a:xfrm>
            <a:off x="0" y="4750308"/>
            <a:ext cx="12192000" cy="1207008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4" name="Content Placeholder 4103">
            <a:extLst>
              <a:ext uri="{FF2B5EF4-FFF2-40B4-BE49-F238E27FC236}">
                <a16:creationId xmlns:a16="http://schemas.microsoft.com/office/drawing/2014/main" id="{8F9D218C-8623-CE0B-EB6C-2B7600ADA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1300" y="4750308"/>
            <a:ext cx="12273280" cy="1216151"/>
          </a:xfrm>
          <a:noFill/>
        </p:spPr>
        <p:txBody>
          <a:bodyPr anchor="t"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de-DE" sz="6000" b="1" dirty="0">
                <a:solidFill>
                  <a:srgbClr val="FFFFFF"/>
                </a:solidFill>
              </a:rPr>
              <a:t>NO WORK = NO MONEY = NO FOOD</a:t>
            </a:r>
            <a:endParaRPr lang="en-US" sz="60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65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Berlin (Money Heist) - Wikipedia">
            <a:extLst>
              <a:ext uri="{FF2B5EF4-FFF2-40B4-BE49-F238E27FC236}">
                <a16:creationId xmlns:a16="http://schemas.microsoft.com/office/drawing/2014/main" id="{1DD22A7E-0B18-E044-0BD1-E8D19FC4FA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" b="28016"/>
          <a:stretch/>
        </p:blipFill>
        <p:spPr bwMode="auto">
          <a:xfrm>
            <a:off x="2562726" y="1"/>
            <a:ext cx="9629274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5" name="Freeform: Shape 6154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57" name="Freeform: Shape 6156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4E255EB-94FC-D2E9-07DB-AE75D1B33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121" y="483669"/>
            <a:ext cx="4527396" cy="3185963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5400" dirty="0"/>
              <a:t>Do subsidies have an influence on unemployment in Berlin?</a:t>
            </a:r>
          </a:p>
        </p:txBody>
      </p:sp>
    </p:spTree>
    <p:extLst>
      <p:ext uri="{BB962C8B-B14F-4D97-AF65-F5344CB8AC3E}">
        <p14:creationId xmlns:p14="http://schemas.microsoft.com/office/powerpoint/2010/main" val="36859708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B3E0620-A327-A83E-3135-02D2FD94F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Unemployed people in Berlin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5ED76B6-81FC-23EE-A7D0-BABF392D4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59" y="1507918"/>
            <a:ext cx="8847281" cy="4939151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646DD2DE-85A1-2F26-AFF8-203D462ACC18}"/>
              </a:ext>
            </a:extLst>
          </p:cNvPr>
          <p:cNvGrpSpPr/>
          <p:nvPr/>
        </p:nvGrpSpPr>
        <p:grpSpPr>
          <a:xfrm>
            <a:off x="1237449" y="3934294"/>
            <a:ext cx="4480038" cy="1053634"/>
            <a:chOff x="1237449" y="3934294"/>
            <a:chExt cx="4480038" cy="1053634"/>
          </a:xfrm>
        </p:grpSpPr>
        <p:sp>
          <p:nvSpPr>
            <p:cNvPr id="23" name="Right Brace 22">
              <a:extLst>
                <a:ext uri="{FF2B5EF4-FFF2-40B4-BE49-F238E27FC236}">
                  <a16:creationId xmlns:a16="http://schemas.microsoft.com/office/drawing/2014/main" id="{35231959-34E0-FBA7-8A5B-A24091CCF9CD}"/>
                </a:ext>
              </a:extLst>
            </p:cNvPr>
            <p:cNvSpPr/>
            <p:nvPr/>
          </p:nvSpPr>
          <p:spPr>
            <a:xfrm rot="6452133">
              <a:off x="3137419" y="2034324"/>
              <a:ext cx="680097" cy="4480038"/>
            </a:xfrm>
            <a:prstGeom prst="rightBrace">
              <a:avLst>
                <a:gd name="adj1" fmla="val 92912"/>
                <a:gd name="adj2" fmla="val 50000"/>
              </a:avLst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7B9D666-ECE3-75D0-E1E2-ABD41FDB95DC}"/>
                </a:ext>
              </a:extLst>
            </p:cNvPr>
            <p:cNvSpPr txBox="1"/>
            <p:nvPr/>
          </p:nvSpPr>
          <p:spPr>
            <a:xfrm rot="1119350">
              <a:off x="2676447" y="4587818"/>
              <a:ext cx="13987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i="0" dirty="0">
                  <a:solidFill>
                    <a:srgbClr val="202124"/>
                  </a:solidFill>
                  <a:effectLst/>
                  <a:latin typeface="arial" panose="020B0604020202020204" pitchFamily="34" charset="0"/>
                </a:rPr>
                <a:t>≈ 11.500</a:t>
              </a:r>
              <a:endParaRPr lang="en-US" sz="2000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99E5B72-4935-056C-46A1-39E9B94E2EF3}"/>
              </a:ext>
            </a:extLst>
          </p:cNvPr>
          <p:cNvGrpSpPr/>
          <p:nvPr/>
        </p:nvGrpSpPr>
        <p:grpSpPr>
          <a:xfrm>
            <a:off x="5916279" y="4444317"/>
            <a:ext cx="1018593" cy="1337016"/>
            <a:chOff x="5916279" y="4444317"/>
            <a:chExt cx="1018593" cy="1337016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A3F9898-B59C-450B-269D-1AA3C7919F12}"/>
                </a:ext>
              </a:extLst>
            </p:cNvPr>
            <p:cNvCxnSpPr>
              <a:cxnSpLocks/>
              <a:endCxn id="29" idx="0"/>
            </p:cNvCxnSpPr>
            <p:nvPr/>
          </p:nvCxnSpPr>
          <p:spPr>
            <a:xfrm>
              <a:off x="6425576" y="4444317"/>
              <a:ext cx="0" cy="62913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C413A80-619E-DE73-5E17-45DA6A0BDD26}"/>
                </a:ext>
              </a:extLst>
            </p:cNvPr>
            <p:cNvSpPr txBox="1"/>
            <p:nvPr/>
          </p:nvSpPr>
          <p:spPr>
            <a:xfrm>
              <a:off x="5916279" y="5073447"/>
              <a:ext cx="101859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i="0" dirty="0">
                  <a:solidFill>
                    <a:srgbClr val="202124"/>
                  </a:solidFill>
                  <a:effectLst/>
                  <a:latin typeface="arial" panose="020B0604020202020204" pitchFamily="34" charset="0"/>
                </a:rPr>
                <a:t>≈ </a:t>
              </a:r>
              <a:r>
                <a:rPr lang="de-DE" sz="2000" dirty="0"/>
                <a:t>3700</a:t>
              </a:r>
            </a:p>
            <a:p>
              <a:pPr algn="ctr"/>
              <a:r>
                <a:rPr lang="de-DE" sz="2000" dirty="0"/>
                <a:t>1/3</a:t>
              </a:r>
              <a:endParaRPr lang="en-US" sz="2000" dirty="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ECFA3FE-6C46-1448-597E-B5651817877D}"/>
              </a:ext>
            </a:extLst>
          </p:cNvPr>
          <p:cNvGrpSpPr/>
          <p:nvPr/>
        </p:nvGrpSpPr>
        <p:grpSpPr>
          <a:xfrm>
            <a:off x="6160804" y="3109596"/>
            <a:ext cx="1168192" cy="604456"/>
            <a:chOff x="6160804" y="3109596"/>
            <a:chExt cx="1168192" cy="604456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C4F7679-BFD5-A804-AFB7-A0ECA3709C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34872" y="3509706"/>
              <a:ext cx="394124" cy="20434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30C4DA1-7B2D-0916-65C6-140F306F9457}"/>
                </a:ext>
              </a:extLst>
            </p:cNvPr>
            <p:cNvSpPr txBox="1"/>
            <p:nvPr/>
          </p:nvSpPr>
          <p:spPr>
            <a:xfrm>
              <a:off x="6160804" y="3109596"/>
              <a:ext cx="11681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i="0" dirty="0">
                  <a:solidFill>
                    <a:srgbClr val="202124"/>
                  </a:solidFill>
                  <a:effectLst/>
                  <a:latin typeface="arial" panose="020B0604020202020204" pitchFamily="34" charset="0"/>
                </a:rPr>
                <a:t>≈ </a:t>
              </a:r>
              <a:r>
                <a:rPr lang="de-DE" sz="2000" dirty="0"/>
                <a:t>40.000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19072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73DBB-E1EC-12CD-C330-8869465D0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4" y="1250016"/>
            <a:ext cx="6247722" cy="1461778"/>
          </a:xfrm>
        </p:spPr>
        <p:txBody>
          <a:bodyPr anchor="t">
            <a:normAutofit/>
          </a:bodyPr>
          <a:lstStyle/>
          <a:p>
            <a:r>
              <a:rPr lang="de-DE" sz="4800" dirty="0" err="1">
                <a:latin typeface="Calibri" panose="020F0502020204030204" pitchFamily="34" charset="0"/>
                <a:cs typeface="Calibri" panose="020F0502020204030204" pitchFamily="34" charset="0"/>
              </a:rPr>
              <a:t>Types</a:t>
            </a:r>
            <a:r>
              <a:rPr lang="de-DE" sz="4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48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DE" sz="4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4800" dirty="0" err="1">
                <a:latin typeface="Calibri" panose="020F0502020204030204" pitchFamily="34" charset="0"/>
                <a:cs typeface="Calibri" panose="020F0502020204030204" pitchFamily="34" charset="0"/>
              </a:rPr>
              <a:t>grants</a:t>
            </a:r>
            <a:endParaRPr lang="en-US" sz="4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3261C-513D-ACA0-BB94-4F48EA7F4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6934" y="2946169"/>
            <a:ext cx="6247722" cy="3088871"/>
          </a:xfrm>
        </p:spPr>
        <p:txBody>
          <a:bodyPr numCol="3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800"/>
              <a:t>Research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Traffic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Science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Economy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Education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Urban development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Culture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Environment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Churches, Religious and philosophical communities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Finances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Youth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Media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Sports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Family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Social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Health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Integration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Women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Equality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Consumer protection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Justice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Monument protection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Anti-discrimination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Building, Housing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Berlin image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Security, order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Europe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Care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Civic engagement, citizen participation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International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Culture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Animal welfare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800"/>
              <a:t>Civic engagement, citizen participation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F06C9D3-00DF-4B71-AE88-29075022F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9545" y="1333265"/>
            <a:ext cx="2926988" cy="2594434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4300F7B2-2FBB-4B65-B588-633176602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75032" y="1327438"/>
            <a:ext cx="675351" cy="595380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EFA5A327-531A-495C-BCA7-27F04811A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2922" y="1075612"/>
            <a:ext cx="550492" cy="485306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90D4C15-968C-4FE4-614F-6FF0B0F98B07}"/>
              </a:ext>
            </a:extLst>
          </p:cNvPr>
          <p:cNvSpPr txBox="1">
            <a:spLocks/>
          </p:cNvSpPr>
          <p:nvPr/>
        </p:nvSpPr>
        <p:spPr>
          <a:xfrm>
            <a:off x="8807140" y="2048282"/>
            <a:ext cx="1751798" cy="14947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3000" b="1" dirty="0">
                <a:latin typeface="+mn-lt"/>
              </a:rPr>
              <a:t>34</a:t>
            </a:r>
            <a:endParaRPr lang="en-US" sz="130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355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9" name="Rectangle 7178">
            <a:extLst>
              <a:ext uri="{FF2B5EF4-FFF2-40B4-BE49-F238E27FC236}">
                <a16:creationId xmlns:a16="http://schemas.microsoft.com/office/drawing/2014/main" id="{6EFFF4A2-EB01-4738-9824-8D9A72A51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4" name="Picture 6" descr="Amor">
            <a:extLst>
              <a:ext uri="{FF2B5EF4-FFF2-40B4-BE49-F238E27FC236}">
                <a16:creationId xmlns:a16="http://schemas.microsoft.com/office/drawing/2014/main" id="{A23CF653-4735-2DD9-76BF-F339520D89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11" r="-2" b="31495"/>
          <a:stretch/>
        </p:blipFill>
        <p:spPr bwMode="auto">
          <a:xfrm>
            <a:off x="8188960" y="-5686"/>
            <a:ext cx="4003040" cy="4226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Sault Ste. Marie Humane Society - Cat Behaviour">
            <a:extLst>
              <a:ext uri="{FF2B5EF4-FFF2-40B4-BE49-F238E27FC236}">
                <a16:creationId xmlns:a16="http://schemas.microsoft.com/office/drawing/2014/main" id="{F2371B28-2661-E696-E083-1716A504B7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0" r="13505" b="3"/>
          <a:stretch/>
        </p:blipFill>
        <p:spPr bwMode="auto">
          <a:xfrm>
            <a:off x="4093465" y="10"/>
            <a:ext cx="4003040" cy="4224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How to Answer “Why Do You Want to Work Here?”">
            <a:extLst>
              <a:ext uri="{FF2B5EF4-FFF2-40B4-BE49-F238E27FC236}">
                <a16:creationId xmlns:a16="http://schemas.microsoft.com/office/drawing/2014/main" id="{88D902F3-5B00-DECE-61BF-4CBA0B1CD3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52" r="21521" b="2"/>
          <a:stretch/>
        </p:blipFill>
        <p:spPr bwMode="auto">
          <a:xfrm>
            <a:off x="-4062" y="0"/>
            <a:ext cx="4005072" cy="4224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181" name="Group 7180">
            <a:extLst>
              <a:ext uri="{FF2B5EF4-FFF2-40B4-BE49-F238E27FC236}">
                <a16:creationId xmlns:a16="http://schemas.microsoft.com/office/drawing/2014/main" id="{D4469D90-62FA-49B2-981E-5305361D5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2370" y="4592474"/>
            <a:ext cx="1128382" cy="847206"/>
            <a:chOff x="8183879" y="1000124"/>
            <a:chExt cx="1562267" cy="1172973"/>
          </a:xfrm>
        </p:grpSpPr>
        <p:sp>
          <p:nvSpPr>
            <p:cNvPr id="7182" name="Freeform 5">
              <a:extLst>
                <a:ext uri="{FF2B5EF4-FFF2-40B4-BE49-F238E27FC236}">
                  <a16:creationId xmlns:a16="http://schemas.microsoft.com/office/drawing/2014/main" id="{281E6897-9689-4C48-ADC3-9F41AAE3A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3" name="Freeform 5">
              <a:extLst>
                <a:ext uri="{FF2B5EF4-FFF2-40B4-BE49-F238E27FC236}">
                  <a16:creationId xmlns:a16="http://schemas.microsoft.com/office/drawing/2014/main" id="{404E145C-C4EA-4DED-B029-22B811FC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A8D44E2-6438-8D80-9B5B-8081D52D6559}"/>
              </a:ext>
            </a:extLst>
          </p:cNvPr>
          <p:cNvSpPr/>
          <p:nvPr/>
        </p:nvSpPr>
        <p:spPr>
          <a:xfrm>
            <a:off x="10347158" y="4456232"/>
            <a:ext cx="1501541" cy="14055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23DD5-CB58-091E-63F5-A08748C43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572" y="4844300"/>
            <a:ext cx="11896825" cy="1585458"/>
          </a:xfrm>
        </p:spPr>
        <p:txBody>
          <a:bodyPr numCol="3">
            <a:noAutofit/>
          </a:bodyPr>
          <a:lstStyle/>
          <a:p>
            <a:pPr marL="0" indent="0" algn="ctr">
              <a:buNone/>
            </a:pPr>
            <a:r>
              <a:rPr lang="en-US" sz="6000" dirty="0"/>
              <a:t>Work</a:t>
            </a:r>
          </a:p>
          <a:p>
            <a:pPr marL="457200" lvl="1" indent="0" algn="ctr">
              <a:buNone/>
            </a:pPr>
            <a:endParaRPr lang="en-US" sz="6000" dirty="0"/>
          </a:p>
          <a:p>
            <a:pPr lvl="1" algn="ctr"/>
            <a:endParaRPr lang="en-US" sz="6000" dirty="0"/>
          </a:p>
          <a:p>
            <a:pPr lvl="1" algn="ctr"/>
            <a:endParaRPr lang="en-US" sz="6000" dirty="0"/>
          </a:p>
          <a:p>
            <a:pPr marL="0" indent="0" algn="ctr">
              <a:buNone/>
            </a:pPr>
            <a:r>
              <a:rPr lang="en-US" sz="6000" dirty="0"/>
              <a:t>Education</a:t>
            </a:r>
          </a:p>
          <a:p>
            <a:pPr lvl="1" algn="ctr"/>
            <a:endParaRPr lang="en-US" sz="6000" dirty="0"/>
          </a:p>
          <a:p>
            <a:pPr lvl="1" algn="ctr"/>
            <a:endParaRPr lang="en-US" sz="6000" dirty="0"/>
          </a:p>
          <a:p>
            <a:pPr lvl="1" algn="ctr"/>
            <a:endParaRPr lang="en-US" sz="6000" dirty="0"/>
          </a:p>
          <a:p>
            <a:pPr marL="0" indent="0" algn="ctr">
              <a:buNone/>
            </a:pPr>
            <a:r>
              <a:rPr lang="en-US" sz="6000" dirty="0"/>
              <a:t>Equality</a:t>
            </a:r>
          </a:p>
          <a:p>
            <a:pPr lvl="1" algn="ctr"/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759998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213</Words>
  <Application>Microsoft Office PowerPoint</Application>
  <PresentationFormat>Widescreen</PresentationFormat>
  <Paragraphs>98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</vt:lpstr>
      <vt:lpstr>Calibri</vt:lpstr>
      <vt:lpstr>Calibri Light</vt:lpstr>
      <vt:lpstr>Office Theme</vt:lpstr>
      <vt:lpstr>Let's talk about</vt:lpstr>
      <vt:lpstr>PowerPoint Presentation</vt:lpstr>
      <vt:lpstr>UNEMPLOYMENT BENEFITS</vt:lpstr>
      <vt:lpstr>PowerPoint Presentation</vt:lpstr>
      <vt:lpstr>PowerPoint Presentation</vt:lpstr>
      <vt:lpstr>Do subsidies have an influence on unemployment in Berlin?</vt:lpstr>
      <vt:lpstr>Unemployed people in Berlin</vt:lpstr>
      <vt:lpstr>Types of grants</vt:lpstr>
      <vt:lpstr>PowerPoint Presentation</vt:lpstr>
      <vt:lpstr>Grant distribution</vt:lpstr>
      <vt:lpstr>Grant distribution</vt:lpstr>
      <vt:lpstr>PowerPoint Presentation</vt:lpstr>
      <vt:lpstr>PowerPoint Presentation</vt:lpstr>
      <vt:lpstr>PowerPoint Presentation</vt:lpstr>
      <vt:lpstr>Do subsidies have an influence on unemployment in Berlin?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Fernanda Duhne</dc:creator>
  <cp:lastModifiedBy>Fernanda Duhne</cp:lastModifiedBy>
  <cp:revision>9</cp:revision>
  <dcterms:created xsi:type="dcterms:W3CDTF">2022-10-05T17:22:10Z</dcterms:created>
  <dcterms:modified xsi:type="dcterms:W3CDTF">2022-10-07T09:21:25Z</dcterms:modified>
</cp:coreProperties>
</file>

<file path=docProps/thumbnail.jpeg>
</file>